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5" r:id="rId2"/>
    <p:sldId id="271" r:id="rId3"/>
    <p:sldId id="274" r:id="rId4"/>
    <p:sldId id="256" r:id="rId5"/>
    <p:sldId id="261" r:id="rId6"/>
    <p:sldId id="270" r:id="rId7"/>
    <p:sldId id="257" r:id="rId8"/>
    <p:sldId id="276" r:id="rId9"/>
    <p:sldId id="277" r:id="rId10"/>
    <p:sldId id="273" r:id="rId11"/>
    <p:sldId id="281" r:id="rId12"/>
    <p:sldId id="282" r:id="rId13"/>
    <p:sldId id="284" r:id="rId14"/>
    <p:sldId id="280" r:id="rId15"/>
    <p:sldId id="285" r:id="rId16"/>
    <p:sldId id="267" r:id="rId17"/>
  </p:sldIdLst>
  <p:sldSz cx="9144000" cy="6858000" type="screen4x3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421"/>
    <a:srgbClr val="FD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11"/>
    <p:restoredTop sz="96327"/>
  </p:normalViewPr>
  <p:slideViewPr>
    <p:cSldViewPr snapToGrid="0" snapToObjects="1">
      <p:cViewPr>
        <p:scale>
          <a:sx n="138" d="100"/>
          <a:sy n="138" d="100"/>
        </p:scale>
        <p:origin x="15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237D8-F7CD-9243-8B10-30224D89D0A6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AE15F-0822-EB47-B5AA-A922218A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9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d991cad0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d991cad0f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51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D311-6EED-1144-B48C-8F76CD226875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E4832-27C4-C945-AA9E-6A871E283BA8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1D5FD-BED3-DE4E-AF9D-F69EA691962C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82C9A-FC34-C74C-ACFA-7D298AB3CA20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7B5B-3EB8-744A-A0B7-2EC62B6FBBE6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D411-C2DC-AE4E-AF49-0931C63F8EB1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153DA-0F68-5540-92DB-F50115FC78E7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7FB15-517F-B846-ABDE-BBA821108D77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FDC76-AF9B-034C-9662-694232AF3E51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8B0B3-1545-5D42-BC5C-BAC36EF7DB3F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A570-D11C-0949-87D2-690E3AF48F5A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240EC-BE10-0245-B05C-7BF80105E8FD}" type="datetime1">
              <a:rPr lang="en-GB" smtClean="0"/>
              <a:t>29/04/2020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9965" y="11509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1106D-FA3A-4848-8161-6C80B36995CD}" type="slidenum">
              <a:rPr lang="es-ES_tradnl" smtClean="0"/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colab.research.google.com/github/torresmateo/webinar-ucom/blob/master/hotdog_not-hotdog.ipynb" TargetMode="Externa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resmateo/webinar-ucom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8F4BEC-A43C-5944-B99C-424AA28D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03" y="480221"/>
            <a:ext cx="4963193" cy="204979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88144" y="3156857"/>
            <a:ext cx="8367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_tradnl" sz="3000" dirty="0">
              <a:latin typeface="Nexa Bold" charset="0"/>
              <a:ea typeface="Nexa Bold" charset="0"/>
              <a:cs typeface="Nexa Bold" charset="0"/>
            </a:endParaRPr>
          </a:p>
          <a:p>
            <a:pPr algn="ctr"/>
            <a:r>
              <a:rPr lang="es-ES_tradnl" sz="3000" dirty="0">
                <a:latin typeface="Nexa Bold" charset="0"/>
                <a:ea typeface="Nexa Bold" charset="0"/>
                <a:cs typeface="Nexa Bold" charset="0"/>
              </a:rPr>
              <a:t>Clasificación de Imágenes con Deep </a:t>
            </a:r>
            <a:r>
              <a:rPr lang="es-ES_tradnl" sz="3000" dirty="0" err="1">
                <a:latin typeface="Nexa Bold" charset="0"/>
                <a:ea typeface="Nexa Bold" charset="0"/>
                <a:cs typeface="Nexa Bold" charset="0"/>
              </a:rPr>
              <a:t>Learning</a:t>
            </a:r>
            <a:endParaRPr lang="es-ES_tradnl" sz="3000" dirty="0"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86025" y="5009391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latin typeface="Nexa Light" charset="0"/>
                <a:ea typeface="Nexa Light" charset="0"/>
                <a:cs typeface="Nexa Light" charset="0"/>
              </a:rPr>
              <a:t>Mateo Torres</a:t>
            </a:r>
          </a:p>
          <a:p>
            <a:pPr algn="ctr"/>
            <a:r>
              <a:rPr lang="es-ES_tradnl" sz="2000" dirty="0">
                <a:solidFill>
                  <a:schemeClr val="accent1"/>
                </a:solidFill>
                <a:latin typeface="Nexa Light" charset="0"/>
                <a:ea typeface="Nexa Light" charset="0"/>
                <a:cs typeface="Nexa Light" charset="0"/>
              </a:rPr>
              <a:t>@</a:t>
            </a:r>
            <a:r>
              <a:rPr lang="es-ES_tradnl" sz="2000" dirty="0" err="1">
                <a:solidFill>
                  <a:schemeClr val="accent1"/>
                </a:solidFill>
                <a:latin typeface="Nexa Light" charset="0"/>
                <a:ea typeface="Nexa Light" charset="0"/>
                <a:cs typeface="Nexa Light" charset="0"/>
              </a:rPr>
              <a:t>torresmateo</a:t>
            </a:r>
            <a:endParaRPr lang="es-ES_tradnl" sz="2000" dirty="0">
              <a:solidFill>
                <a:schemeClr val="accent1"/>
              </a:solidFill>
              <a:latin typeface="Nexa Light" charset="0"/>
              <a:ea typeface="Nexa Light" charset="0"/>
              <a:cs typeface="Nexa Light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8297-F6FB-F846-9B4D-C7759A73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25E9FC7-3FA8-3D40-B1ED-D2AAB0946F94}"/>
              </a:ext>
            </a:extLst>
          </p:cNvPr>
          <p:cNvSpPr txBox="1">
            <a:spLocks/>
          </p:cNvSpPr>
          <p:nvPr/>
        </p:nvSpPr>
        <p:spPr>
          <a:xfrm>
            <a:off x="532240" y="501433"/>
            <a:ext cx="79344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6CCB9-2F8B-8C41-96EA-93ADDD95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95" y="1265033"/>
            <a:ext cx="4981809" cy="4252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CFED35-8742-7E41-818D-494B0BDE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10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81593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5E08E3-C5A3-DE4F-949D-C2822140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95" y="1269366"/>
            <a:ext cx="4981809" cy="425276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25E9FC7-3FA8-3D40-B1ED-D2AAB0946F94}"/>
              </a:ext>
            </a:extLst>
          </p:cNvPr>
          <p:cNvSpPr txBox="1">
            <a:spLocks/>
          </p:cNvSpPr>
          <p:nvPr/>
        </p:nvSpPr>
        <p:spPr>
          <a:xfrm>
            <a:off x="532240" y="501433"/>
            <a:ext cx="79344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F9945-4D40-6F4F-BD85-E89969DB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66447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144" y="2807607"/>
            <a:ext cx="8367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Clasificación de Imágenes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47A00-000A-B246-944A-C6AB127A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12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3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925E9FC7-3FA8-3D40-B1ED-D2AAB0946F94}"/>
              </a:ext>
            </a:extLst>
          </p:cNvPr>
          <p:cNvSpPr txBox="1">
            <a:spLocks/>
          </p:cNvSpPr>
          <p:nvPr/>
        </p:nvSpPr>
        <p:spPr>
          <a:xfrm>
            <a:off x="-1895076" y="200677"/>
            <a:ext cx="79344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Aplicaciones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D1446C-F3D9-FA48-B492-8490601CDC80}"/>
              </a:ext>
            </a:extLst>
          </p:cNvPr>
          <p:cNvGrpSpPr/>
          <p:nvPr/>
        </p:nvGrpSpPr>
        <p:grpSpPr>
          <a:xfrm>
            <a:off x="155010" y="1155468"/>
            <a:ext cx="5127109" cy="4738255"/>
            <a:chOff x="155010" y="1155468"/>
            <a:chExt cx="5127109" cy="47382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9E5163-1587-5549-A2D6-CF7F4DBC7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10" y="1155468"/>
              <a:ext cx="5127109" cy="47382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7F61AD-FDB8-A64F-A946-9899A3A85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10" y="1265033"/>
              <a:ext cx="5015506" cy="43343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51A099C-4463-4B41-8A6E-CA29005CD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734" y="258881"/>
            <a:ext cx="4551965" cy="317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26DA0-2A89-CB4E-99F6-9E606CC28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26" y="1808037"/>
            <a:ext cx="4564257" cy="245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C40EA1-A1B3-9C4D-B44C-2067C0781FD4}"/>
              </a:ext>
            </a:extLst>
          </p:cNvPr>
          <p:cNvGrpSpPr/>
          <p:nvPr/>
        </p:nvGrpSpPr>
        <p:grpSpPr>
          <a:xfrm>
            <a:off x="3750080" y="1276139"/>
            <a:ext cx="5127109" cy="4524852"/>
            <a:chOff x="2440828" y="1357765"/>
            <a:chExt cx="5127109" cy="452485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7D3D8D-4444-9A42-876C-EDB6C66C6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28" y="1357765"/>
              <a:ext cx="5127109" cy="45248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DA2BDF-C666-4D44-B4F4-F82AD751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3694" y="1468030"/>
              <a:ext cx="4962075" cy="1458050"/>
            </a:xfrm>
            <a:prstGeom prst="rect">
              <a:avLst/>
            </a:prstGeom>
          </p:spPr>
        </p:pic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2C998D8-D3BD-0B40-AF02-55E6379F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6812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B56E76-89ED-FE4C-8D1E-C370ACDEE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6" b="21000"/>
          <a:stretch/>
        </p:blipFill>
        <p:spPr>
          <a:xfrm>
            <a:off x="696163" y="2208627"/>
            <a:ext cx="1642564" cy="165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03A99-CA45-0547-B7E5-773263DDF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567" y="2457337"/>
            <a:ext cx="1155173" cy="1155173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6A2E364-B65A-5246-8A9D-28B9596DE983}"/>
              </a:ext>
            </a:extLst>
          </p:cNvPr>
          <p:cNvSpPr/>
          <p:nvPr/>
        </p:nvSpPr>
        <p:spPr>
          <a:xfrm>
            <a:off x="2610196" y="2746131"/>
            <a:ext cx="980902" cy="577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DCBA0-2CBA-DF43-82B0-42A04CB86AD5}"/>
              </a:ext>
            </a:extLst>
          </p:cNvPr>
          <p:cNvSpPr txBox="1"/>
          <p:nvPr/>
        </p:nvSpPr>
        <p:spPr>
          <a:xfrm>
            <a:off x="6616930" y="676265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🐶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55D95-988E-3740-9EAB-C898AB084D61}"/>
              </a:ext>
            </a:extLst>
          </p:cNvPr>
          <p:cNvSpPr txBox="1"/>
          <p:nvPr/>
        </p:nvSpPr>
        <p:spPr>
          <a:xfrm>
            <a:off x="6616930" y="4053682"/>
            <a:ext cx="16594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/>
              <a:t>😺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013DDE8-22DE-B346-B3F7-52FCF59A6DCF}"/>
              </a:ext>
            </a:extLst>
          </p:cNvPr>
          <p:cNvSpPr/>
          <p:nvPr/>
        </p:nvSpPr>
        <p:spPr>
          <a:xfrm rot="20115715">
            <a:off x="5123324" y="1813667"/>
            <a:ext cx="1488306" cy="577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0931269-9DDF-3E42-83B5-AE59675CE986}"/>
              </a:ext>
            </a:extLst>
          </p:cNvPr>
          <p:cNvSpPr/>
          <p:nvPr/>
        </p:nvSpPr>
        <p:spPr>
          <a:xfrm rot="1489980">
            <a:off x="5123407" y="3676633"/>
            <a:ext cx="1488306" cy="5775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A6694785-7D3D-8640-8244-5C5B69B869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98"/>
          <a:stretch/>
        </p:blipFill>
        <p:spPr>
          <a:xfrm>
            <a:off x="196181" y="5138769"/>
            <a:ext cx="3941053" cy="683595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58905D4-D857-EE4D-969F-200E38E5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461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85E3F21-29B2-FF42-AECC-BD9CD53358D4}"/>
              </a:ext>
            </a:extLst>
          </p:cNvPr>
          <p:cNvSpPr txBox="1">
            <a:spLocks/>
          </p:cNvSpPr>
          <p:nvPr/>
        </p:nvSpPr>
        <p:spPr>
          <a:xfrm>
            <a:off x="0" y="1536633"/>
            <a:ext cx="9144000" cy="1652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Agrandar el </a:t>
            </a:r>
            <a:r>
              <a:rPr lang="en-GB" dirty="0"/>
              <a:t>dataset</a:t>
            </a:r>
            <a:r>
              <a:rPr lang="es-ES_tradnl" dirty="0"/>
              <a:t> modificando elementos del </a:t>
            </a:r>
            <a:r>
              <a:rPr lang="en-GB" dirty="0"/>
              <a:t>dataset</a:t>
            </a:r>
            <a:r>
              <a:rPr lang="es-ES_tradnl" dirty="0"/>
              <a:t> original.</a:t>
            </a:r>
          </a:p>
          <a:p>
            <a:endParaRPr lang="es-ES_tradnl" dirty="0"/>
          </a:p>
          <a:p>
            <a:r>
              <a:rPr lang="es-ES_tradnl" dirty="0"/>
              <a:t>Hay transformaciones que generan imágenes diferentes para el modelo.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D077B4A-ABB1-6540-A030-2023D21BE491}"/>
              </a:ext>
            </a:extLst>
          </p:cNvPr>
          <p:cNvSpPr txBox="1">
            <a:spLocks/>
          </p:cNvSpPr>
          <p:nvPr/>
        </p:nvSpPr>
        <p:spPr>
          <a:xfrm>
            <a:off x="898000" y="501433"/>
            <a:ext cx="79344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Augmentation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93A3F-B050-EA41-BABC-AA71865728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6" b="21000"/>
          <a:stretch/>
        </p:blipFill>
        <p:spPr>
          <a:xfrm>
            <a:off x="779292" y="3623799"/>
            <a:ext cx="1642564" cy="1652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AF2AD-08F2-B545-8BD3-B6D918CE6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6" b="21000"/>
          <a:stretch/>
        </p:blipFill>
        <p:spPr>
          <a:xfrm rot="10800000" flipV="1">
            <a:off x="2791237" y="3623798"/>
            <a:ext cx="1642564" cy="16525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3416DC-20EE-0F48-846A-17C1B3FB0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6" r="30541" b="37871"/>
          <a:stretch/>
        </p:blipFill>
        <p:spPr>
          <a:xfrm rot="10800000" flipV="1">
            <a:off x="4803181" y="3606423"/>
            <a:ext cx="1642564" cy="1669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42B748-FCAB-DC40-96E6-7E05D33A2DB4}"/>
              </a:ext>
            </a:extLst>
          </p:cNvPr>
          <p:cNvSpPr txBox="1"/>
          <p:nvPr/>
        </p:nvSpPr>
        <p:spPr>
          <a:xfrm>
            <a:off x="1221971" y="5362277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T Sans" panose="020B0503020203020204" pitchFamily="34" charset="77"/>
              </a:rPr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42CDA-6B3A-0B42-BCB7-33A249BBDB3D}"/>
              </a:ext>
            </a:extLst>
          </p:cNvPr>
          <p:cNvSpPr txBox="1"/>
          <p:nvPr/>
        </p:nvSpPr>
        <p:spPr>
          <a:xfrm>
            <a:off x="3270116" y="536227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Sans" panose="020B0503020203020204" pitchFamily="34" charset="77"/>
              </a:rPr>
              <a:t>espejo</a:t>
            </a:r>
            <a:endParaRPr lang="en-US" dirty="0">
              <a:latin typeface="PT Sans" panose="020B0503020203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9BC9E0-9105-9841-9AFC-F5589F763E06}"/>
              </a:ext>
            </a:extLst>
          </p:cNvPr>
          <p:cNvSpPr txBox="1"/>
          <p:nvPr/>
        </p:nvSpPr>
        <p:spPr>
          <a:xfrm>
            <a:off x="5254826" y="5276395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Sans" panose="020B0503020203020204" pitchFamily="34" charset="77"/>
              </a:rPr>
              <a:t>espejo</a:t>
            </a:r>
            <a:endParaRPr lang="en-US" dirty="0">
              <a:latin typeface="PT Sans" panose="020B0503020203020204" pitchFamily="34" charset="77"/>
            </a:endParaRPr>
          </a:p>
          <a:p>
            <a:r>
              <a:rPr lang="en-US" dirty="0">
                <a:latin typeface="PT Sans" panose="020B0503020203020204" pitchFamily="34" charset="77"/>
              </a:rPr>
              <a:t>+ zoom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64BB8-B025-9842-8521-AE84E9A54B29}"/>
              </a:ext>
            </a:extLst>
          </p:cNvPr>
          <p:cNvSpPr txBox="1"/>
          <p:nvPr/>
        </p:nvSpPr>
        <p:spPr>
          <a:xfrm>
            <a:off x="7297245" y="5254555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T Sans" panose="020B0503020203020204" pitchFamily="34" charset="77"/>
              </a:rPr>
              <a:t>rotación</a:t>
            </a:r>
            <a:endParaRPr lang="en-US" dirty="0">
              <a:latin typeface="PT Sans" panose="020B0503020203020204" pitchFamily="34" charset="77"/>
            </a:endParaRPr>
          </a:p>
          <a:p>
            <a:r>
              <a:rPr lang="en-US" dirty="0">
                <a:latin typeface="PT Sans" panose="020B0503020203020204" pitchFamily="34" charset="77"/>
              </a:rPr>
              <a:t>+ zoom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5059AA-C56A-D149-8ED9-EF300A9C6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43" t="19109" r="31634" b="43105"/>
          <a:stretch/>
        </p:blipFill>
        <p:spPr>
          <a:xfrm>
            <a:off x="6815124" y="3575884"/>
            <a:ext cx="1780493" cy="166997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8C0C4-C3B3-7249-898C-5709BF3B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15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6936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436437" y="390022"/>
            <a:ext cx="4553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rgbClr val="FDFFFF"/>
                </a:solidFill>
                <a:latin typeface="Nexa Bold" charset="0"/>
                <a:ea typeface="Nexa Bold" charset="0"/>
                <a:cs typeface="Nexa Bold" charset="0"/>
              </a:rPr>
              <a:t>Gracias por su atención!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73E15-80A2-524F-BD9C-0EBE1E51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16</a:t>
            </a:fld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B71AA-AC2B-C24D-A6AD-7A70B8554A27}"/>
              </a:ext>
            </a:extLst>
          </p:cNvPr>
          <p:cNvSpPr txBox="1"/>
          <p:nvPr/>
        </p:nvSpPr>
        <p:spPr>
          <a:xfrm>
            <a:off x="424873" y="1330051"/>
            <a:ext cx="618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FFFFFF"/>
                </a:solidFill>
              </a:rPr>
              <a:t>Código y diapositivas disponibles en:</a:t>
            </a:r>
          </a:p>
          <a:p>
            <a:pPr algn="ctr"/>
            <a:endParaRPr lang="es-ES_tradnl" sz="2400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es-ES_tradnl" sz="2400" dirty="0">
                <a:solidFill>
                  <a:srgbClr val="F3842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https://github.com/torresmateo/webinar-ucom</a:t>
            </a:r>
            <a:endParaRPr lang="es-ES_tradnl" sz="2400" dirty="0">
              <a:solidFill>
                <a:srgbClr val="F384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C91A95B-5E11-5441-A9B1-D42CE79F0F7E}"/>
              </a:ext>
            </a:extLst>
          </p:cNvPr>
          <p:cNvGrpSpPr/>
          <p:nvPr/>
        </p:nvGrpSpPr>
        <p:grpSpPr>
          <a:xfrm>
            <a:off x="1591946" y="2498517"/>
            <a:ext cx="5828304" cy="2889832"/>
            <a:chOff x="3234143" y="3692925"/>
            <a:chExt cx="5828304" cy="2889832"/>
          </a:xfrm>
        </p:grpSpPr>
        <p:pic>
          <p:nvPicPr>
            <p:cNvPr id="7" name="Google Shape;129;p29">
              <a:extLst>
                <a:ext uri="{FF2B5EF4-FFF2-40B4-BE49-F238E27FC236}">
                  <a16:creationId xmlns:a16="http://schemas.microsoft.com/office/drawing/2014/main" id="{AEE49439-BEE8-BC4F-84E6-31E66784656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4143" y="3692925"/>
              <a:ext cx="5828304" cy="2889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0;p29">
              <a:extLst>
                <a:ext uri="{FF2B5EF4-FFF2-40B4-BE49-F238E27FC236}">
                  <a16:creationId xmlns:a16="http://schemas.microsoft.com/office/drawing/2014/main" id="{DCAD52EA-6D1A-DF4D-ABE2-250705D955C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02" t="5681" r="24097" b="5681"/>
            <a:stretch/>
          </p:blipFill>
          <p:spPr>
            <a:xfrm>
              <a:off x="5748085" y="3858539"/>
              <a:ext cx="232248" cy="397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1;p29">
              <a:extLst>
                <a:ext uri="{FF2B5EF4-FFF2-40B4-BE49-F238E27FC236}">
                  <a16:creationId xmlns:a16="http://schemas.microsoft.com/office/drawing/2014/main" id="{7943AE08-2BCB-7841-9A28-47B31F6A7B0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02" t="5681" r="24097" b="5681"/>
            <a:stretch/>
          </p:blipFill>
          <p:spPr>
            <a:xfrm>
              <a:off x="4705693" y="5401120"/>
              <a:ext cx="232248" cy="397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3;p29">
              <a:extLst>
                <a:ext uri="{FF2B5EF4-FFF2-40B4-BE49-F238E27FC236}">
                  <a16:creationId xmlns:a16="http://schemas.microsoft.com/office/drawing/2014/main" id="{13864A9A-3300-384D-84C0-81123AA09D1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02" t="5681" r="24097" b="5681"/>
            <a:stretch/>
          </p:blipFill>
          <p:spPr>
            <a:xfrm>
              <a:off x="4743620" y="3884134"/>
              <a:ext cx="232248" cy="40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1;p29">
              <a:extLst>
                <a:ext uri="{FF2B5EF4-FFF2-40B4-BE49-F238E27FC236}">
                  <a16:creationId xmlns:a16="http://schemas.microsoft.com/office/drawing/2014/main" id="{9B9912EB-B82D-5B41-B4BD-5E8629F1AD1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4102" t="5681" r="24097" b="5681"/>
            <a:stretch/>
          </p:blipFill>
          <p:spPr>
            <a:xfrm>
              <a:off x="4935868" y="5460120"/>
              <a:ext cx="232248" cy="3974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34;p29">
            <a:extLst>
              <a:ext uri="{FF2B5EF4-FFF2-40B4-BE49-F238E27FC236}">
                <a16:creationId xmlns:a16="http://schemas.microsoft.com/office/drawing/2014/main" id="{0908C334-82F3-3D44-A90A-6ED001FFB11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438" y="584651"/>
            <a:ext cx="2220735" cy="1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5;p29">
            <a:extLst>
              <a:ext uri="{FF2B5EF4-FFF2-40B4-BE49-F238E27FC236}">
                <a16:creationId xmlns:a16="http://schemas.microsoft.com/office/drawing/2014/main" id="{F27040F6-737F-F94D-BDBA-6DEE9A61D2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254" y="431692"/>
            <a:ext cx="1655988" cy="11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6;p29">
            <a:extLst>
              <a:ext uri="{FF2B5EF4-FFF2-40B4-BE49-F238E27FC236}">
                <a16:creationId xmlns:a16="http://schemas.microsoft.com/office/drawing/2014/main" id="{82071AA2-17A5-2841-A810-5BB935F1A15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4790" y="237191"/>
            <a:ext cx="2347100" cy="93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7;p29">
            <a:extLst>
              <a:ext uri="{FF2B5EF4-FFF2-40B4-BE49-F238E27FC236}">
                <a16:creationId xmlns:a16="http://schemas.microsoft.com/office/drawing/2014/main" id="{5EE92A8F-F4F8-E647-9F6E-E3325898BA7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986" y="3686246"/>
            <a:ext cx="2156933" cy="53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8;p29">
            <a:extLst>
              <a:ext uri="{FF2B5EF4-FFF2-40B4-BE49-F238E27FC236}">
                <a16:creationId xmlns:a16="http://schemas.microsoft.com/office/drawing/2014/main" id="{63CC3E82-BB44-2643-AE09-07FBA0A72DE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157" y="4714724"/>
            <a:ext cx="2156933" cy="86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9;p29">
            <a:extLst>
              <a:ext uri="{FF2B5EF4-FFF2-40B4-BE49-F238E27FC236}">
                <a16:creationId xmlns:a16="http://schemas.microsoft.com/office/drawing/2014/main" id="{C0B416F7-6350-674D-B0A7-35D0E3EDA21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4279" y="1150980"/>
            <a:ext cx="2156932" cy="12941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A4A366-EFD4-4848-B6D8-A56359FB7957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1265453" y="4225479"/>
            <a:ext cx="700670" cy="169329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B050AC-DF03-6346-815A-61EDDE173315}"/>
              </a:ext>
            </a:extLst>
          </p:cNvPr>
          <p:cNvCxnSpPr>
            <a:cxnSpLocks/>
          </p:cNvCxnSpPr>
          <p:nvPr/>
        </p:nvCxnSpPr>
        <p:spPr>
          <a:xfrm flipH="1">
            <a:off x="2383089" y="4439287"/>
            <a:ext cx="609167" cy="544456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93C93-4079-9A4B-B51D-E6F906A52254}"/>
              </a:ext>
            </a:extLst>
          </p:cNvPr>
          <p:cNvCxnSpPr>
            <a:cxnSpLocks/>
          </p:cNvCxnSpPr>
          <p:nvPr/>
        </p:nvCxnSpPr>
        <p:spPr>
          <a:xfrm flipH="1">
            <a:off x="1966123" y="4405428"/>
            <a:ext cx="1074511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A27117-EE24-6540-99C3-388D65FC4793}"/>
              </a:ext>
            </a:extLst>
          </p:cNvPr>
          <p:cNvCxnSpPr>
            <a:cxnSpLocks/>
          </p:cNvCxnSpPr>
          <p:nvPr/>
        </p:nvCxnSpPr>
        <p:spPr>
          <a:xfrm flipH="1" flipV="1">
            <a:off x="1022907" y="2498517"/>
            <a:ext cx="1957591" cy="183307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610740-1B9E-6F4E-9CF8-2F839F836D87}"/>
              </a:ext>
            </a:extLst>
          </p:cNvPr>
          <p:cNvGrpSpPr/>
          <p:nvPr/>
        </p:nvGrpSpPr>
        <p:grpSpPr>
          <a:xfrm>
            <a:off x="6045716" y="4708217"/>
            <a:ext cx="3012691" cy="914400"/>
            <a:chOff x="7344517" y="5581920"/>
            <a:chExt cx="3012691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303F2F-B49B-2B46-926F-CE0CE667B5B1}"/>
                </a:ext>
              </a:extLst>
            </p:cNvPr>
            <p:cNvSpPr/>
            <p:nvPr/>
          </p:nvSpPr>
          <p:spPr>
            <a:xfrm>
              <a:off x="7344517" y="5581920"/>
              <a:ext cx="3012691" cy="914400"/>
            </a:xfrm>
            <a:prstGeom prst="rect">
              <a:avLst/>
            </a:prstGeom>
            <a:solidFill>
              <a:srgbClr val="003E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1779E27-EA3B-2D45-9C0F-824A1D7D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73658" y="5902518"/>
              <a:ext cx="2667000" cy="355600"/>
            </a:xfrm>
            <a:prstGeom prst="rect">
              <a:avLst/>
            </a:prstGeom>
          </p:spPr>
        </p:pic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1A323F-7B34-4940-925B-36673B7D51EE}"/>
              </a:ext>
            </a:extLst>
          </p:cNvPr>
          <p:cNvCxnSpPr>
            <a:cxnSpLocks/>
          </p:cNvCxnSpPr>
          <p:nvPr/>
        </p:nvCxnSpPr>
        <p:spPr>
          <a:xfrm flipH="1" flipV="1">
            <a:off x="3525919" y="4484638"/>
            <a:ext cx="2519797" cy="499105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9ECA8-B749-4444-83BA-24C5E886FC2F}"/>
              </a:ext>
            </a:extLst>
          </p:cNvPr>
          <p:cNvCxnSpPr>
            <a:cxnSpLocks/>
          </p:cNvCxnSpPr>
          <p:nvPr/>
        </p:nvCxnSpPr>
        <p:spPr>
          <a:xfrm flipV="1">
            <a:off x="4312285" y="1781655"/>
            <a:ext cx="980301" cy="970607"/>
          </a:xfrm>
          <a:prstGeom prst="line">
            <a:avLst/>
          </a:prstGeom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9E84BA-B8A8-CC4B-9A94-B4C4DF73CF68}"/>
              </a:ext>
            </a:extLst>
          </p:cNvPr>
          <p:cNvCxnSpPr>
            <a:cxnSpLocks/>
          </p:cNvCxnSpPr>
          <p:nvPr/>
        </p:nvCxnSpPr>
        <p:spPr>
          <a:xfrm>
            <a:off x="3727303" y="1173180"/>
            <a:ext cx="0" cy="930782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BABC6F-37D5-5349-9DA7-275DFC1F0391}"/>
              </a:ext>
            </a:extLst>
          </p:cNvPr>
          <p:cNvCxnSpPr>
            <a:cxnSpLocks/>
          </p:cNvCxnSpPr>
          <p:nvPr/>
        </p:nvCxnSpPr>
        <p:spPr>
          <a:xfrm>
            <a:off x="2458090" y="2282686"/>
            <a:ext cx="636657" cy="5076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16719768-17E0-234F-B1A7-5BAFBA7B53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22773" y="1908067"/>
            <a:ext cx="2635634" cy="5026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C148FF-CE09-ED45-A256-58575CA3BE5B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081343" y="2410713"/>
            <a:ext cx="659247" cy="296978"/>
          </a:xfrm>
          <a:prstGeom prst="line">
            <a:avLst/>
          </a:prstGeom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C3FD4FB-F571-5048-900A-866FCC45B3D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38136" y="2707688"/>
            <a:ext cx="2743044" cy="155160"/>
          </a:xfrm>
          <a:prstGeom prst="line">
            <a:avLst/>
          </a:prstGeom>
          <a:ln w="381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D047A4-B6BC-D74D-81F3-D8946BAE3159}"/>
              </a:ext>
            </a:extLst>
          </p:cNvPr>
          <p:cNvCxnSpPr>
            <a:cxnSpLocks/>
          </p:cNvCxnSpPr>
          <p:nvPr/>
        </p:nvCxnSpPr>
        <p:spPr>
          <a:xfrm flipH="1" flipV="1">
            <a:off x="851441" y="1628697"/>
            <a:ext cx="182861" cy="904278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E8454F-CFED-5B4F-BDB6-53FCBBC077F5}"/>
              </a:ext>
            </a:extLst>
          </p:cNvPr>
          <p:cNvCxnSpPr>
            <a:cxnSpLocks/>
          </p:cNvCxnSpPr>
          <p:nvPr/>
        </p:nvCxnSpPr>
        <p:spPr>
          <a:xfrm flipH="1">
            <a:off x="3293671" y="2103962"/>
            <a:ext cx="433632" cy="585764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30A98-2BB9-8D4F-8014-BCBECBAC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2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13BE45-6F94-9644-8F6B-25F8EB04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47809" y="1311962"/>
            <a:ext cx="5997544" cy="33736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0D1FD5-F0EF-5D47-9DEF-0259632001DF}"/>
              </a:ext>
            </a:extLst>
          </p:cNvPr>
          <p:cNvCxnSpPr>
            <a:cxnSpLocks/>
          </p:cNvCxnSpPr>
          <p:nvPr/>
        </p:nvCxnSpPr>
        <p:spPr>
          <a:xfrm flipV="1">
            <a:off x="2110389" y="2769537"/>
            <a:ext cx="1002123" cy="30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10F1184-0B95-3D46-8D06-B9F91336D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39"/>
          <a:stretch/>
        </p:blipFill>
        <p:spPr>
          <a:xfrm>
            <a:off x="3226323" y="2363074"/>
            <a:ext cx="1040366" cy="795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FE8F5-6B78-A143-8547-C45782A07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493" y="2183020"/>
            <a:ext cx="1155173" cy="115517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5D938B-D2E7-064F-A908-F6318F80900C}"/>
              </a:ext>
            </a:extLst>
          </p:cNvPr>
          <p:cNvCxnSpPr>
            <a:cxnSpLocks/>
          </p:cNvCxnSpPr>
          <p:nvPr/>
        </p:nvCxnSpPr>
        <p:spPr>
          <a:xfrm>
            <a:off x="4426109" y="2718126"/>
            <a:ext cx="812631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D8C50-2987-7E4C-AB1E-2317FC1AC4A1}"/>
              </a:ext>
            </a:extLst>
          </p:cNvPr>
          <p:cNvCxnSpPr>
            <a:cxnSpLocks/>
          </p:cNvCxnSpPr>
          <p:nvPr/>
        </p:nvCxnSpPr>
        <p:spPr>
          <a:xfrm flipV="1">
            <a:off x="6658570" y="1879182"/>
            <a:ext cx="766072" cy="3127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5C25D7-92AD-5C43-9CE6-1D683EB02186}"/>
              </a:ext>
            </a:extLst>
          </p:cNvPr>
          <p:cNvSpPr txBox="1"/>
          <p:nvPr/>
        </p:nvSpPr>
        <p:spPr>
          <a:xfrm>
            <a:off x="2078202" y="1682071"/>
            <a:ext cx="953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👩🏻‍🔬</a:t>
            </a:r>
          </a:p>
          <a:p>
            <a:endParaRPr lang="en-US" sz="6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67A5D0-81D3-7D45-93A5-E4842B9D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2498" y="1402230"/>
            <a:ext cx="1315365" cy="1315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7C3084-E8CE-6B46-9699-1582694915C2}"/>
              </a:ext>
            </a:extLst>
          </p:cNvPr>
          <p:cNvSpPr txBox="1"/>
          <p:nvPr/>
        </p:nvSpPr>
        <p:spPr>
          <a:xfrm>
            <a:off x="7418516" y="1258363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💊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ABB0D-03C4-694F-9D18-E29A38938D56}"/>
              </a:ext>
            </a:extLst>
          </p:cNvPr>
          <p:cNvSpPr txBox="1"/>
          <p:nvPr/>
        </p:nvSpPr>
        <p:spPr>
          <a:xfrm>
            <a:off x="7923974" y="212194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🌲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93D1EF-FA33-CB46-B17B-CC33F6E1B8B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770865" y="2629780"/>
            <a:ext cx="1153109" cy="514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94295E-A5DA-9744-A6AA-849717DA6E66}"/>
              </a:ext>
            </a:extLst>
          </p:cNvPr>
          <p:cNvCxnSpPr>
            <a:cxnSpLocks/>
          </p:cNvCxnSpPr>
          <p:nvPr/>
        </p:nvCxnSpPr>
        <p:spPr>
          <a:xfrm>
            <a:off x="6693767" y="3096826"/>
            <a:ext cx="1080878" cy="4376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D5E769-7257-E34F-A0B8-6F8FDB8417FD}"/>
              </a:ext>
            </a:extLst>
          </p:cNvPr>
          <p:cNvSpPr txBox="1"/>
          <p:nvPr/>
        </p:nvSpPr>
        <p:spPr>
          <a:xfrm>
            <a:off x="7882074" y="3137612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🦟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7BEA17-10E1-DD4D-8886-3B9986980918}"/>
              </a:ext>
            </a:extLst>
          </p:cNvPr>
          <p:cNvCxnSpPr>
            <a:cxnSpLocks/>
          </p:cNvCxnSpPr>
          <p:nvPr/>
        </p:nvCxnSpPr>
        <p:spPr>
          <a:xfrm>
            <a:off x="6412351" y="3534495"/>
            <a:ext cx="842805" cy="8612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175E50-F076-FD4C-A499-71C750388210}"/>
              </a:ext>
            </a:extLst>
          </p:cNvPr>
          <p:cNvSpPr txBox="1"/>
          <p:nvPr/>
        </p:nvSpPr>
        <p:spPr>
          <a:xfrm>
            <a:off x="7234207" y="417414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🤒</a:t>
            </a:r>
          </a:p>
        </p:txBody>
      </p:sp>
      <p:cxnSp>
        <p:nvCxnSpPr>
          <p:cNvPr id="21" name="Straight Arrow Connector 67">
            <a:extLst>
              <a:ext uri="{FF2B5EF4-FFF2-40B4-BE49-F238E27FC236}">
                <a16:creationId xmlns:a16="http://schemas.microsoft.com/office/drawing/2014/main" id="{9952C398-96FD-9F46-8F1A-F68C12200A3E}"/>
              </a:ext>
            </a:extLst>
          </p:cNvPr>
          <p:cNvCxnSpPr>
            <a:cxnSpLocks/>
            <a:stCxn id="20" idx="2"/>
            <a:endCxn id="12" idx="2"/>
          </p:cNvCxnSpPr>
          <p:nvPr/>
        </p:nvCxnSpPr>
        <p:spPr>
          <a:xfrm rot="5400000" flipH="1">
            <a:off x="4348826" y="1827372"/>
            <a:ext cx="1568744" cy="5156126"/>
          </a:xfrm>
          <a:prstGeom prst="bentConnector3">
            <a:avLst>
              <a:gd name="adj1" fmla="val -1457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AA9047-8B03-3743-AD4A-E0937D2713B0}"/>
              </a:ext>
            </a:extLst>
          </p:cNvPr>
          <p:cNvSpPr txBox="1"/>
          <p:nvPr/>
        </p:nvSpPr>
        <p:spPr>
          <a:xfrm>
            <a:off x="2002346" y="285918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🧪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72EDB2-7C6D-AA49-A1BA-D5BAE732ECB1}"/>
              </a:ext>
            </a:extLst>
          </p:cNvPr>
          <p:cNvSpPr txBox="1"/>
          <p:nvPr/>
        </p:nvSpPr>
        <p:spPr>
          <a:xfrm>
            <a:off x="2239452" y="860456"/>
            <a:ext cx="4373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chemeClr val="accent5"/>
                </a:solidFill>
                <a:latin typeface="PT Sans" panose="020B0503020203020204" pitchFamily="34" charset="77"/>
              </a:rPr>
              <a:t>Biología Computacional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F7179-29D7-CE4A-B88C-4F825B56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717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8" grpId="0"/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144" y="2807607"/>
            <a:ext cx="8367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¿Qué es Machine </a:t>
            </a:r>
            <a:r>
              <a:rPr lang="es-ES_tradnl" sz="3000" dirty="0" err="1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Learning</a:t>
            </a:r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75505-992F-A244-9431-5E727EE4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4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/>
          <p:nvPr/>
        </p:nvSpPr>
        <p:spPr>
          <a:xfrm>
            <a:off x="669667" y="3350033"/>
            <a:ext cx="2853200" cy="1733600"/>
          </a:xfrm>
          <a:prstGeom prst="roundRect">
            <a:avLst>
              <a:gd name="adj" fmla="val 16667"/>
            </a:avLst>
          </a:prstGeom>
          <a:solidFill>
            <a:srgbClr val="F384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4294967295"/>
          </p:nvPr>
        </p:nvSpPr>
        <p:spPr>
          <a:xfrm>
            <a:off x="891267" y="3736633"/>
            <a:ext cx="2410000" cy="96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s-ES_tradnl" sz="24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Programación tradicional</a:t>
            </a:r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900576" y="455034"/>
            <a:ext cx="7573757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ML </a:t>
            </a:r>
            <a:r>
              <a:rPr lang="es-ES_tradnl" dirty="0"/>
              <a:t>es un </a:t>
            </a:r>
            <a:r>
              <a:rPr lang="es-ES_tradnl" dirty="0">
                <a:solidFill>
                  <a:srgbClr val="F38421"/>
                </a:solidFill>
              </a:rPr>
              <a:t>paradigma</a:t>
            </a:r>
            <a:r>
              <a:rPr lang="es-ES_tradnl" dirty="0"/>
              <a:t> diferente</a:t>
            </a:r>
          </a:p>
        </p:txBody>
      </p:sp>
      <p:sp>
        <p:nvSpPr>
          <p:cNvPr id="153" name="Google Shape;153;p31"/>
          <p:cNvSpPr txBox="1"/>
          <p:nvPr/>
        </p:nvSpPr>
        <p:spPr>
          <a:xfrm>
            <a:off x="2443867" y="1573833"/>
            <a:ext cx="92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 err="1">
                <a:latin typeface="PT Sans"/>
                <a:ea typeface="PT Sans"/>
                <a:cs typeface="PT Sans"/>
                <a:sym typeface="PT Sans"/>
              </a:rPr>
              <a:t>Datos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  <a:p>
            <a:pPr algn="ctr"/>
            <a:r>
              <a:rPr lang="en" sz="1867" dirty="0">
                <a:latin typeface="PT Sans"/>
                <a:ea typeface="PT Sans"/>
                <a:cs typeface="PT Sans"/>
                <a:sym typeface="PT Sans"/>
              </a:rPr>
              <a:t>(input)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618967" y="1573833"/>
            <a:ext cx="120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 err="1">
                <a:latin typeface="PT Sans"/>
                <a:ea typeface="PT Sans"/>
                <a:cs typeface="PT Sans"/>
                <a:sym typeface="PT Sans"/>
              </a:rPr>
              <a:t>Reglas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  <a:p>
            <a:pPr algn="ctr"/>
            <a:r>
              <a:rPr lang="en" sz="1867" dirty="0">
                <a:latin typeface="PT Sans"/>
                <a:ea typeface="PT Sans"/>
                <a:cs typeface="PT Sans"/>
                <a:sym typeface="PT Sans"/>
              </a:rPr>
              <a:t>(</a:t>
            </a:r>
            <a:r>
              <a:rPr lang="en" sz="1867" dirty="0" err="1">
                <a:latin typeface="PT Sans"/>
                <a:ea typeface="PT Sans"/>
                <a:cs typeface="PT Sans"/>
                <a:sym typeface="PT Sans"/>
              </a:rPr>
              <a:t>función</a:t>
            </a:r>
            <a:r>
              <a:rPr lang="en" sz="1867" dirty="0">
                <a:latin typeface="PT Sans"/>
                <a:ea typeface="PT Sans"/>
                <a:cs typeface="PT Sans"/>
                <a:sym typeface="PT Sans"/>
              </a:rPr>
              <a:t>)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1346433" y="5975608"/>
            <a:ext cx="1424400" cy="76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867" dirty="0" err="1">
                <a:latin typeface="PT Sans"/>
                <a:ea typeface="PT Sans"/>
                <a:cs typeface="PT Sans"/>
                <a:sym typeface="PT Sans"/>
              </a:rPr>
              <a:t>Respuestas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  <a:p>
            <a:pPr algn="ctr"/>
            <a:r>
              <a:rPr lang="en" sz="1867" dirty="0">
                <a:latin typeface="PT Sans"/>
                <a:ea typeface="PT Sans"/>
                <a:cs typeface="PT Sans"/>
                <a:sym typeface="PT Sans"/>
              </a:rPr>
              <a:t>(output)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993567" y="232633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7" name="Google Shape;157;p31"/>
          <p:cNvSpPr/>
          <p:nvPr/>
        </p:nvSpPr>
        <p:spPr>
          <a:xfrm>
            <a:off x="2681667" y="232633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8" name="Google Shape;158;p31"/>
          <p:cNvSpPr/>
          <p:nvPr/>
        </p:nvSpPr>
        <p:spPr>
          <a:xfrm>
            <a:off x="1832833" y="518243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59" name="Google Shape;159;p31"/>
          <p:cNvSpPr/>
          <p:nvPr/>
        </p:nvSpPr>
        <p:spPr>
          <a:xfrm>
            <a:off x="5621133" y="3339093"/>
            <a:ext cx="2853200" cy="1733600"/>
          </a:xfrm>
          <a:prstGeom prst="roundRect">
            <a:avLst>
              <a:gd name="adj" fmla="val 16667"/>
            </a:avLst>
          </a:prstGeom>
          <a:solidFill>
            <a:srgbClr val="F3842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0" name="Google Shape;160;p31"/>
          <p:cNvSpPr txBox="1">
            <a:spLocks noGrp="1"/>
          </p:cNvSpPr>
          <p:nvPr>
            <p:ph type="body" idx="4294967295"/>
          </p:nvPr>
        </p:nvSpPr>
        <p:spPr>
          <a:xfrm>
            <a:off x="5842733" y="3725693"/>
            <a:ext cx="2410000" cy="96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Machine Learning</a:t>
            </a:r>
            <a:endParaRPr sz="2400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5945033" y="231539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5" name="Google Shape;165;p31"/>
          <p:cNvSpPr/>
          <p:nvPr/>
        </p:nvSpPr>
        <p:spPr>
          <a:xfrm>
            <a:off x="7633133" y="231539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66" name="Google Shape;166;p31"/>
          <p:cNvSpPr/>
          <p:nvPr/>
        </p:nvSpPr>
        <p:spPr>
          <a:xfrm>
            <a:off x="6784299" y="5171493"/>
            <a:ext cx="451600" cy="90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" name="Google Shape;155;p31">
            <a:extLst>
              <a:ext uri="{FF2B5EF4-FFF2-40B4-BE49-F238E27FC236}">
                <a16:creationId xmlns:a16="http://schemas.microsoft.com/office/drawing/2014/main" id="{70EA095D-C363-044F-8EE1-3EFDE52BE7F4}"/>
              </a:ext>
            </a:extLst>
          </p:cNvPr>
          <p:cNvSpPr txBox="1"/>
          <p:nvPr/>
        </p:nvSpPr>
        <p:spPr>
          <a:xfrm>
            <a:off x="1346433" y="5975608"/>
            <a:ext cx="1424400" cy="76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ES_tradnl" sz="1867" dirty="0">
                <a:latin typeface="PT Sans"/>
                <a:ea typeface="PT Sans"/>
                <a:cs typeface="PT Sans"/>
                <a:sym typeface="PT Sans"/>
              </a:rPr>
              <a:t>Respuestas</a:t>
            </a:r>
          </a:p>
          <a:p>
            <a:pPr algn="ctr"/>
            <a:r>
              <a:rPr lang="en" sz="1867" dirty="0">
                <a:latin typeface="PT Sans"/>
                <a:ea typeface="PT Sans"/>
                <a:cs typeface="PT Sans"/>
                <a:sym typeface="PT Sans"/>
              </a:rPr>
              <a:t>(output)</a:t>
            </a:r>
            <a:endParaRPr sz="1867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" name="Google Shape;153;p31">
            <a:extLst>
              <a:ext uri="{FF2B5EF4-FFF2-40B4-BE49-F238E27FC236}">
                <a16:creationId xmlns:a16="http://schemas.microsoft.com/office/drawing/2014/main" id="{D54FBAC1-6110-5C47-AF8E-CDAA4BB27437}"/>
              </a:ext>
            </a:extLst>
          </p:cNvPr>
          <p:cNvSpPr txBox="1"/>
          <p:nvPr/>
        </p:nvSpPr>
        <p:spPr>
          <a:xfrm>
            <a:off x="2443867" y="1573833"/>
            <a:ext cx="92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ES_tradnl" sz="1867" dirty="0">
                <a:latin typeface="PT Sans"/>
                <a:ea typeface="PT Sans"/>
                <a:cs typeface="PT Sans"/>
                <a:sym typeface="PT Sans"/>
              </a:rPr>
              <a:t>Datos</a:t>
            </a:r>
          </a:p>
          <a:p>
            <a:pPr algn="ctr"/>
            <a:r>
              <a:rPr lang="es-ES_tradnl" sz="1867" dirty="0">
                <a:latin typeface="PT Sans"/>
                <a:ea typeface="PT Sans"/>
                <a:cs typeface="PT Sans"/>
                <a:sym typeface="PT Sans"/>
              </a:rPr>
              <a:t>(input)</a:t>
            </a:r>
          </a:p>
        </p:txBody>
      </p:sp>
      <p:sp>
        <p:nvSpPr>
          <p:cNvPr id="21" name="Google Shape;154;p31">
            <a:extLst>
              <a:ext uri="{FF2B5EF4-FFF2-40B4-BE49-F238E27FC236}">
                <a16:creationId xmlns:a16="http://schemas.microsoft.com/office/drawing/2014/main" id="{231D7767-6C6D-5346-B5E6-BA00D752AADE}"/>
              </a:ext>
            </a:extLst>
          </p:cNvPr>
          <p:cNvSpPr txBox="1"/>
          <p:nvPr/>
        </p:nvSpPr>
        <p:spPr>
          <a:xfrm>
            <a:off x="618967" y="1573833"/>
            <a:ext cx="120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s-ES_tradnl" sz="1867" dirty="0">
                <a:latin typeface="PT Sans"/>
                <a:ea typeface="PT Sans"/>
                <a:cs typeface="PT Sans"/>
                <a:sym typeface="PT Sans"/>
              </a:rPr>
              <a:t>Reglas</a:t>
            </a:r>
          </a:p>
          <a:p>
            <a:pPr algn="ctr"/>
            <a:endParaRPr lang="es-ES_tradnl" sz="1867"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02D08-3487-5440-B7EF-217F18DA7D83}"/>
              </a:ext>
            </a:extLst>
          </p:cNvPr>
          <p:cNvSpPr txBox="1"/>
          <p:nvPr/>
        </p:nvSpPr>
        <p:spPr>
          <a:xfrm>
            <a:off x="6271756" y="6357396"/>
            <a:ext cx="1476686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70" dirty="0">
                <a:latin typeface="PT Sans" panose="020B0503020203020204" pitchFamily="34" charset="77"/>
              </a:rPr>
              <a:t>(</a:t>
            </a:r>
            <a:r>
              <a:rPr lang="es-ES_tradnl" sz="1870" dirty="0">
                <a:latin typeface="PT Sans" panose="020B0503020203020204" pitchFamily="34" charset="77"/>
              </a:rPr>
              <a:t>parámetros</a:t>
            </a:r>
            <a:r>
              <a:rPr lang="en-US" sz="1870" dirty="0">
                <a:latin typeface="PT Sans" panose="020B0503020203020204" pitchFamily="34" charset="77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05372-7983-AF4D-AABA-D1B523AA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09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0.44358 -0.6444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70" y="-3222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0301 L 0.63473 0.642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1" y="3224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7037E-6 L 0.53663 -0.00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build="p"/>
      <p:bldP spid="164" grpId="0" animBg="1"/>
      <p:bldP spid="165" grpId="0" animBg="1"/>
      <p:bldP spid="166" grpId="0" animBg="1"/>
      <p:bldP spid="19" grpId="0"/>
      <p:bldP spid="20" grpId="0"/>
      <p:bldP spid="21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144" y="2807607"/>
            <a:ext cx="8367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En Machine </a:t>
            </a:r>
            <a:r>
              <a:rPr lang="en-US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Learning</a:t>
            </a:r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 se busca</a:t>
            </a:r>
          </a:p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inferir programas de computadora</a:t>
            </a:r>
          </a:p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a partir de muestras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F8381-DC8D-7B46-A11D-8C909C975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6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144" y="2807607"/>
            <a:ext cx="8367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Redes Neuronales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4BCEA-D215-A140-B5D9-ABA1BEB0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7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80601DB-EBF3-8F43-BB93-81FB802B1A15}"/>
              </a:ext>
            </a:extLst>
          </p:cNvPr>
          <p:cNvSpPr txBox="1">
            <a:spLocks/>
          </p:cNvSpPr>
          <p:nvPr/>
        </p:nvSpPr>
        <p:spPr>
          <a:xfrm>
            <a:off x="895532" y="94110"/>
            <a:ext cx="7934400" cy="763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/>
              <a:t>Neurona Artificial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E04220-4E5A-024B-8A8B-26610607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23" y="1343311"/>
            <a:ext cx="6213077" cy="36454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FA11DB-699E-7948-8234-0F9EC59157A6}"/>
              </a:ext>
            </a:extLst>
          </p:cNvPr>
          <p:cNvSpPr/>
          <p:nvPr/>
        </p:nvSpPr>
        <p:spPr>
          <a:xfrm>
            <a:off x="5077847" y="1432696"/>
            <a:ext cx="2215924" cy="1575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7FC5A-1E95-254C-9876-3BD094E2C2AD}"/>
              </a:ext>
            </a:extLst>
          </p:cNvPr>
          <p:cNvSpPr/>
          <p:nvPr/>
        </p:nvSpPr>
        <p:spPr>
          <a:xfrm>
            <a:off x="7145382" y="3217318"/>
            <a:ext cx="296779" cy="553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1E8FAF-36D0-8746-8EDD-36E876F3EFA6}"/>
              </a:ext>
            </a:extLst>
          </p:cNvPr>
          <p:cNvSpPr/>
          <p:nvPr/>
        </p:nvSpPr>
        <p:spPr>
          <a:xfrm>
            <a:off x="5018429" y="3890350"/>
            <a:ext cx="2420408" cy="1183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472B6-4678-424A-A6F4-55FEF0C00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83" t="19622" r="16988" b="56322"/>
          <a:stretch/>
        </p:blipFill>
        <p:spPr>
          <a:xfrm rot="7139547">
            <a:off x="3750409" y="1722253"/>
            <a:ext cx="697706" cy="463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2CA90E-464B-CC48-8CD0-C00D0A2B0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26" r="1735" b="13541"/>
          <a:stretch/>
        </p:blipFill>
        <p:spPr>
          <a:xfrm>
            <a:off x="3978612" y="1097865"/>
            <a:ext cx="241300" cy="4908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72C02B-6340-814D-8A52-900629F3C3E6}"/>
              </a:ext>
            </a:extLst>
          </p:cNvPr>
          <p:cNvSpPr/>
          <p:nvPr/>
        </p:nvSpPr>
        <p:spPr>
          <a:xfrm flipV="1">
            <a:off x="656925" y="5731107"/>
            <a:ext cx="627445" cy="160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7B681C-F4C7-7140-8EB6-12D28ABAF4D4}"/>
              </a:ext>
            </a:extLst>
          </p:cNvPr>
          <p:cNvSpPr/>
          <p:nvPr/>
        </p:nvSpPr>
        <p:spPr>
          <a:xfrm flipV="1">
            <a:off x="3302036" y="5753117"/>
            <a:ext cx="627445" cy="160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911B0A-5A8A-4744-BE23-647433F67B63}"/>
              </a:ext>
            </a:extLst>
          </p:cNvPr>
          <p:cNvSpPr/>
          <p:nvPr/>
        </p:nvSpPr>
        <p:spPr>
          <a:xfrm flipV="1">
            <a:off x="5930255" y="5731107"/>
            <a:ext cx="627445" cy="160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5D2E68-DEFF-184E-8AE2-73E1C48B6132}"/>
              </a:ext>
            </a:extLst>
          </p:cNvPr>
          <p:cNvSpPr/>
          <p:nvPr/>
        </p:nvSpPr>
        <p:spPr>
          <a:xfrm flipV="1">
            <a:off x="8534018" y="5731109"/>
            <a:ext cx="285750" cy="1609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FA4267-8B9C-7246-840D-910A9F054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52" y="5407522"/>
            <a:ext cx="8760159" cy="5234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0415C5-CBD5-FE45-BC93-7258D97CDC27}"/>
              </a:ext>
            </a:extLst>
          </p:cNvPr>
          <p:cNvSpPr txBox="1"/>
          <p:nvPr/>
        </p:nvSpPr>
        <p:spPr>
          <a:xfrm>
            <a:off x="3470363" y="5121217"/>
            <a:ext cx="278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accent1"/>
                </a:solidFill>
                <a:latin typeface="PT Sans" panose="020B0503020203020204" pitchFamily="34" charset="77"/>
              </a:rPr>
              <a:t>Parámetros </a:t>
            </a:r>
            <a:r>
              <a:rPr lang="es-ES_tradnl" sz="2000" dirty="0" err="1">
                <a:solidFill>
                  <a:schemeClr val="accent1"/>
                </a:solidFill>
                <a:latin typeface="PT Sans" panose="020B0503020203020204" pitchFamily="34" charset="77"/>
              </a:rPr>
              <a:t>entrenables</a:t>
            </a:r>
            <a:endParaRPr lang="es-ES_tradnl" sz="2000" dirty="0">
              <a:solidFill>
                <a:schemeClr val="accent1"/>
              </a:solidFill>
              <a:latin typeface="PT Sans" panose="020B0503020203020204" pitchFamily="34" charset="77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44DC51-EC02-B248-80EE-72D6EC40593B}"/>
              </a:ext>
            </a:extLst>
          </p:cNvPr>
          <p:cNvSpPr/>
          <p:nvPr/>
        </p:nvSpPr>
        <p:spPr>
          <a:xfrm>
            <a:off x="96012" y="5436753"/>
            <a:ext cx="446568" cy="63272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9FEAAF-C9B6-6F4F-AB7C-59B52CF8C534}"/>
              </a:ext>
            </a:extLst>
          </p:cNvPr>
          <p:cNvCxnSpPr>
            <a:cxnSpLocks/>
          </p:cNvCxnSpPr>
          <p:nvPr/>
        </p:nvCxnSpPr>
        <p:spPr>
          <a:xfrm flipV="1">
            <a:off x="324609" y="4881342"/>
            <a:ext cx="0" cy="55541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EAB868-B1D0-364C-A1FD-FEEADFD59C2E}"/>
              </a:ext>
            </a:extLst>
          </p:cNvPr>
          <p:cNvSpPr txBox="1"/>
          <p:nvPr/>
        </p:nvSpPr>
        <p:spPr>
          <a:xfrm>
            <a:off x="0" y="4228665"/>
            <a:ext cx="131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dirty="0">
                <a:solidFill>
                  <a:schemeClr val="accent5"/>
                </a:solidFill>
                <a:latin typeface="PT Sans" panose="020B0503020203020204" pitchFamily="34" charset="77"/>
              </a:rPr>
              <a:t>Función de</a:t>
            </a:r>
          </a:p>
          <a:p>
            <a:r>
              <a:rPr lang="es-ES_tradnl" sz="1800" dirty="0">
                <a:solidFill>
                  <a:schemeClr val="accent5"/>
                </a:solidFill>
                <a:latin typeface="PT Sans" panose="020B0503020203020204" pitchFamily="34" charset="77"/>
              </a:rPr>
              <a:t>activación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CB095-EFEE-FD44-B715-0A392A94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/>
              <a:t>8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8918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  <p:bldP spid="19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88144" y="2807607"/>
            <a:ext cx="8367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Deep </a:t>
            </a:r>
            <a:r>
              <a:rPr lang="es-ES_tradnl" sz="3000" dirty="0" err="1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Learning</a:t>
            </a:r>
            <a:endParaRPr lang="es-ES_tradnl" sz="3000" dirty="0">
              <a:solidFill>
                <a:schemeClr val="bg1"/>
              </a:solidFill>
              <a:latin typeface="Nexa Bold" charset="0"/>
              <a:ea typeface="Nexa Bold" charset="0"/>
              <a:cs typeface="Nexa Bold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61D60-CABB-904F-A9F1-08E047DA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1106D-FA3A-4848-8161-6C80B36995CD}" type="slidenum">
              <a:rPr lang="es-ES_tradnl" smtClean="0">
                <a:solidFill>
                  <a:schemeClr val="bg1"/>
                </a:solidFill>
              </a:rPr>
              <a:t>9</a:t>
            </a:fld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59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169DE7F5-DD0B-E346-86E7-C72F192596E7}" vid="{A21DC22E-6A05-FF43-92FD-0660A6BE9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198</TotalTime>
  <Words>156</Words>
  <Application>Microsoft Macintosh PowerPoint</Application>
  <PresentationFormat>On-screen Show (4:3)</PresentationFormat>
  <Paragraphs>72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Nexa Bold</vt:lpstr>
      <vt:lpstr>Nexa Light</vt:lpstr>
      <vt:lpstr>PT Sans</vt:lpstr>
      <vt:lpstr>Tema de Office</vt:lpstr>
      <vt:lpstr>PowerPoint Presentation</vt:lpstr>
      <vt:lpstr>PowerPoint Presentation</vt:lpstr>
      <vt:lpstr>PowerPoint Presentation</vt:lpstr>
      <vt:lpstr>PowerPoint Presentation</vt:lpstr>
      <vt:lpstr>ML es un paradigma diferente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Torres, Mateo (2015)</dc:creator>
  <cp:lastModifiedBy>Torres, Mateo (2015)</cp:lastModifiedBy>
  <cp:revision>13</cp:revision>
  <dcterms:created xsi:type="dcterms:W3CDTF">2020-04-29T18:11:35Z</dcterms:created>
  <dcterms:modified xsi:type="dcterms:W3CDTF">2020-04-29T21:30:20Z</dcterms:modified>
</cp:coreProperties>
</file>